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7559675" cy="1069181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3051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/>
    <p:restoredTop sz="97438"/>
  </p:normalViewPr>
  <p:slideViewPr>
    <p:cSldViewPr snapToGrid="0" snapToObjects="1">
      <p:cViewPr>
        <p:scale>
          <a:sx n="54" d="100"/>
          <a:sy n="54" d="100"/>
        </p:scale>
        <p:origin x="1986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368900F-E467-F740-8D24-195B042FB9E5}" type="datetimeFigureOut">
              <a:rPr lang="en-BE" smtClean="0"/>
              <a:t>09/10/2021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907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5612341-E324-4E46-BCC3-BF8D3AC8DCB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172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CAL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E80F0E2-B87B-0E4B-ACBA-E98481FE69B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3875" y="236538"/>
            <a:ext cx="1322388" cy="528637"/>
          </a:xfrm>
          <a:prstGeom prst="rect">
            <a:avLst/>
          </a:prstGeom>
          <a:ln w="6350">
            <a:solidFill>
              <a:srgbClr val="7F7F7F"/>
            </a:solidFill>
          </a:ln>
        </p:spPr>
        <p:txBody>
          <a:bodyPr/>
          <a:lstStyle>
            <a:lvl1pPr marL="0" indent="0" algn="ctr">
              <a:buNone/>
              <a:defRPr sz="8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BE" dirty="0"/>
              <a:t>Company logo (optional)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CD97E5-24B2-4D7E-8360-BFA72A6C82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2AB3F1-909C-4760-BD91-8237C97D72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9138" y="264562"/>
            <a:ext cx="617696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87463" algn="l"/>
                <a:tab pos="31956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87463" algn="l"/>
                <a:tab pos="3195638" algn="ctr"/>
              </a:tabLst>
            </a:pPr>
            <a:r>
              <a:rPr kumimoji="0" lang="en-GB" altLang="en-US" sz="2700" b="1" i="0" u="none" strike="noStrike" cap="none" normalizeH="0" baseline="0" dirty="0">
                <a:ln>
                  <a:noFill/>
                </a:ln>
                <a:solidFill>
                  <a:srgbClr val="E60313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Safety Recall</a:t>
            </a:r>
            <a:endParaRPr kumimoji="0" lang="en-GB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97">
            <a:extLst>
              <a:ext uri="{FF2B5EF4-FFF2-40B4-BE49-F238E27FC236}">
                <a16:creationId xmlns:a16="http://schemas.microsoft.com/office/drawing/2014/main" id="{CC378737-436F-4825-8EE1-B597668486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37" y="9965563"/>
            <a:ext cx="15430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A072145-6B10-41C2-AE41-1A22823463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837" y="10032646"/>
            <a:ext cx="4750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E60313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 THE NEWS: Tell your friends and family about this recall!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4820E-F4DB-49EE-A924-F72F63FC5CB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3575" y="1191895"/>
            <a:ext cx="6232525" cy="2496185"/>
          </a:xfrm>
          <a:prstGeom prst="rect">
            <a:avLst/>
          </a:prstGeom>
          <a:ln w="6350">
            <a:solidFill>
              <a:srgbClr val="7F7F7F"/>
            </a:solidFill>
          </a:ln>
        </p:spPr>
        <p:txBody>
          <a:bodyPr anchor="ctr" anchorCtr="0"/>
          <a:lstStyle>
            <a:lvl1pPr marL="0" indent="0" algn="ctr">
              <a:buNone/>
              <a:defRPr sz="11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 dirty="0"/>
              <a:t>[Insert PICTURE OF PRODUCT &amp; graphical indication of where to find</a:t>
            </a:r>
            <a:br>
              <a:rPr lang="en-GB" noProof="0" dirty="0"/>
            </a:br>
            <a:r>
              <a:rPr lang="en-GB" noProof="0" dirty="0"/>
              <a:t>identification numbers (if applicable)]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9DE0588-25EB-4F5A-8768-5DE10B5AB50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3620786"/>
              </p:ext>
            </p:extLst>
          </p:nvPr>
        </p:nvGraphicFramePr>
        <p:xfrm>
          <a:off x="549909" y="883920"/>
          <a:ext cx="6539865" cy="8981439"/>
        </p:xfrm>
        <a:graphic>
          <a:graphicData uri="http://schemas.openxmlformats.org/drawingml/2006/table">
            <a:tbl>
              <a:tblPr/>
              <a:tblGrid>
                <a:gridCol w="6539865">
                  <a:extLst>
                    <a:ext uri="{9D8B030D-6E8A-4147-A177-3AD203B41FA5}">
                      <a16:colId xmlns:a16="http://schemas.microsoft.com/office/drawing/2014/main" val="3585226338"/>
                    </a:ext>
                  </a:extLst>
                </a:gridCol>
              </a:tblGrid>
              <a:tr h="8981439">
                <a:tc>
                  <a:txBody>
                    <a:bodyPr/>
                    <a:lstStyle/>
                    <a:p>
                      <a:endParaRPr lang="en-GB" i="1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827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c.europa.eu/safety-gate/#/screen/pages/cas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4BA35A-DA1B-47F9-8B9E-0E4FEFC51B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ln>
            <a:solidFill>
              <a:schemeClr val="bg1">
                <a:lumMod val="85000"/>
              </a:schemeClr>
            </a:solidFill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BA0D0-0014-49CA-A7CF-DD0FCA9A32D3}"/>
              </a:ext>
            </a:extLst>
          </p:cNvPr>
          <p:cNvSpPr txBox="1"/>
          <p:nvPr/>
        </p:nvSpPr>
        <p:spPr>
          <a:xfrm>
            <a:off x="694055" y="1030862"/>
            <a:ext cx="623252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b="1" dirty="0">
                <a:solidFill>
                  <a:srgbClr val="E30514"/>
                </a:solidFill>
              </a:rPr>
              <a:t>[COMPANY NAME] RECALLS [NAME OF THE PRODUCT]</a:t>
            </a:r>
            <a:endParaRPr lang="en-GB" sz="1400" b="1" dirty="0">
              <a:solidFill>
                <a:srgbClr val="E30514"/>
              </a:solidFill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819A2AA-2CD3-4601-9E61-36E3959183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8" t="36385" r="8409" b="57595"/>
          <a:stretch/>
        </p:blipFill>
        <p:spPr>
          <a:xfrm>
            <a:off x="6809105" y="487954"/>
            <a:ext cx="280670" cy="27305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B7F3CA1-116F-4DCE-9901-17CB2E9EB6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1" t="36332" r="11680" b="57648"/>
          <a:stretch/>
        </p:blipFill>
        <p:spPr>
          <a:xfrm>
            <a:off x="6519545" y="487954"/>
            <a:ext cx="287655" cy="273050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B0DAA-8E14-43CC-AAA7-D4DB7F903382}"/>
              </a:ext>
            </a:extLst>
          </p:cNvPr>
          <p:cNvSpPr txBox="1"/>
          <p:nvPr/>
        </p:nvSpPr>
        <p:spPr>
          <a:xfrm>
            <a:off x="694055" y="3875071"/>
            <a:ext cx="6232525" cy="8156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Include PRODUCT IDENTIFICATION INFORMATION: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Identification numbers, such as batch and serial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Information on where and when product was sold (if available)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7F90DA-9F0F-46EB-AF51-8A2C8E6F9F7C}"/>
              </a:ext>
            </a:extLst>
          </p:cNvPr>
          <p:cNvSpPr txBox="1"/>
          <p:nvPr/>
        </p:nvSpPr>
        <p:spPr>
          <a:xfrm>
            <a:off x="694055" y="5072015"/>
            <a:ext cx="6232525" cy="8156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Clearly state the hazard the product poses and why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Don’t use any terms or expressions that may decrease consumers’ perception of risk, e.g. “voluntary”/“precautionary” , “in rare/specific situations”</a:t>
            </a:r>
          </a:p>
          <a:p>
            <a:endParaRPr lang="en-BE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E6183-6E46-45C5-99D3-C34A91097849}"/>
              </a:ext>
            </a:extLst>
          </p:cNvPr>
          <p:cNvSpPr txBox="1"/>
          <p:nvPr/>
        </p:nvSpPr>
        <p:spPr>
          <a:xfrm>
            <a:off x="694055" y="6287756"/>
            <a:ext cx="6232525" cy="81560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Instruct consumers to stop using the product immediately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Clearly explain how to participate in the recall (e.g., return to point of sale, schedule appointment for in-house pick-up/repair, etc.)</a:t>
            </a:r>
          </a:p>
          <a:p>
            <a:endParaRPr lang="en-BE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30539-E8D3-4291-BE4F-FA428DE73A17}"/>
              </a:ext>
            </a:extLst>
          </p:cNvPr>
          <p:cNvSpPr txBox="1"/>
          <p:nvPr/>
        </p:nvSpPr>
        <p:spPr>
          <a:xfrm>
            <a:off x="694055" y="7536061"/>
            <a:ext cx="6232525" cy="4462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Clearly describe the remedy available to consumers (e.g., repair, replacement, refund) </a:t>
            </a:r>
          </a:p>
          <a:p>
            <a:endParaRPr lang="en-BE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E4364B-EAE1-43AE-896A-2F9614A6E2EA}"/>
              </a:ext>
            </a:extLst>
          </p:cNvPr>
          <p:cNvSpPr txBox="1"/>
          <p:nvPr/>
        </p:nvSpPr>
        <p:spPr>
          <a:xfrm>
            <a:off x="694055" y="8536592"/>
            <a:ext cx="6232525" cy="4616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Provide website and free phone number, interactive online service and/or email address where consumers can get more information</a:t>
            </a:r>
            <a:endParaRPr lang="en-BE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785CC-8660-4446-A02E-0BFEE8C7BE80}"/>
              </a:ext>
            </a:extLst>
          </p:cNvPr>
          <p:cNvSpPr txBox="1"/>
          <p:nvPr/>
        </p:nvSpPr>
        <p:spPr>
          <a:xfrm>
            <a:off x="694055" y="9455843"/>
            <a:ext cx="6232525" cy="2462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BE" sz="1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36ADE-E6F0-476F-9DE4-0D381054F793}"/>
              </a:ext>
            </a:extLst>
          </p:cNvPr>
          <p:cNvGrpSpPr/>
          <p:nvPr/>
        </p:nvGrpSpPr>
        <p:grpSpPr>
          <a:xfrm>
            <a:off x="549909" y="4768019"/>
            <a:ext cx="6539865" cy="307777"/>
            <a:chOff x="549909" y="4534339"/>
            <a:chExt cx="6539865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F59908-B306-43DE-A2D3-81FF957C1023}"/>
                </a:ext>
              </a:extLst>
            </p:cNvPr>
            <p:cNvSpPr txBox="1"/>
            <p:nvPr/>
          </p:nvSpPr>
          <p:spPr>
            <a:xfrm>
              <a:off x="663575" y="4534339"/>
              <a:ext cx="6232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>
                  <a:solidFill>
                    <a:srgbClr val="E30514"/>
                  </a:solidFill>
                </a:rPr>
                <a:t>HAZARD</a:t>
              </a:r>
              <a:endParaRPr lang="en-GB" sz="1400" b="1" dirty="0">
                <a:solidFill>
                  <a:srgbClr val="E30514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072827-583F-4BF8-BDC4-4B2CCA5820CA}"/>
                </a:ext>
              </a:extLst>
            </p:cNvPr>
            <p:cNvCxnSpPr>
              <a:cxnSpLocks/>
            </p:cNvCxnSpPr>
            <p:nvPr/>
          </p:nvCxnSpPr>
          <p:spPr>
            <a:xfrm>
              <a:off x="549909" y="4534339"/>
              <a:ext cx="6539865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01625-8D46-4604-BBF2-8FB8D062B814}"/>
              </a:ext>
            </a:extLst>
          </p:cNvPr>
          <p:cNvGrpSpPr/>
          <p:nvPr/>
        </p:nvGrpSpPr>
        <p:grpSpPr>
          <a:xfrm>
            <a:off x="549909" y="5967175"/>
            <a:ext cx="6539865" cy="307777"/>
            <a:chOff x="549909" y="5733495"/>
            <a:chExt cx="6539865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F5AEDB-7F39-44C9-A212-1CD1E1A3CC42}"/>
                </a:ext>
              </a:extLst>
            </p:cNvPr>
            <p:cNvSpPr txBox="1"/>
            <p:nvPr/>
          </p:nvSpPr>
          <p:spPr>
            <a:xfrm>
              <a:off x="663575" y="5733495"/>
              <a:ext cx="6232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>
                  <a:solidFill>
                    <a:srgbClr val="E30514"/>
                  </a:solidFill>
                </a:rPr>
                <a:t>WHAT TO DO</a:t>
              </a:r>
              <a:endParaRPr lang="en-GB" sz="1400" b="1" dirty="0">
                <a:solidFill>
                  <a:srgbClr val="E30514"/>
                </a:solidFill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A90484-96A4-4082-8560-B5943F7F286D}"/>
                </a:ext>
              </a:extLst>
            </p:cNvPr>
            <p:cNvCxnSpPr>
              <a:cxnSpLocks/>
            </p:cNvCxnSpPr>
            <p:nvPr/>
          </p:nvCxnSpPr>
          <p:spPr>
            <a:xfrm>
              <a:off x="549909" y="5733495"/>
              <a:ext cx="6539865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BB7902-5C4C-456F-985C-5A59D1B20C21}"/>
              </a:ext>
            </a:extLst>
          </p:cNvPr>
          <p:cNvGrpSpPr/>
          <p:nvPr/>
        </p:nvGrpSpPr>
        <p:grpSpPr>
          <a:xfrm>
            <a:off x="549909" y="7198802"/>
            <a:ext cx="6539865" cy="307777"/>
            <a:chOff x="549909" y="6924482"/>
            <a:chExt cx="6539865" cy="3077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E55396-4420-4E46-9E44-BBE1EFE33560}"/>
                </a:ext>
              </a:extLst>
            </p:cNvPr>
            <p:cNvSpPr txBox="1"/>
            <p:nvPr/>
          </p:nvSpPr>
          <p:spPr>
            <a:xfrm>
              <a:off x="663575" y="6924482"/>
              <a:ext cx="6232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>
                  <a:solidFill>
                    <a:srgbClr val="E30514"/>
                  </a:solidFill>
                </a:rPr>
                <a:t>REMEDY</a:t>
              </a:r>
              <a:endParaRPr lang="en-GB" sz="1400" b="1" dirty="0">
                <a:solidFill>
                  <a:srgbClr val="E30514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4BE2CF-01B2-4425-8EC6-12B77E97C0CF}"/>
                </a:ext>
              </a:extLst>
            </p:cNvPr>
            <p:cNvCxnSpPr>
              <a:cxnSpLocks/>
            </p:cNvCxnSpPr>
            <p:nvPr/>
          </p:nvCxnSpPr>
          <p:spPr>
            <a:xfrm>
              <a:off x="549909" y="6924482"/>
              <a:ext cx="6539865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70BE4D-D06D-4884-B385-8DF62DA35FCE}"/>
              </a:ext>
            </a:extLst>
          </p:cNvPr>
          <p:cNvGrpSpPr/>
          <p:nvPr/>
        </p:nvGrpSpPr>
        <p:grpSpPr>
          <a:xfrm>
            <a:off x="549909" y="8199333"/>
            <a:ext cx="6539865" cy="307777"/>
            <a:chOff x="549909" y="7833573"/>
            <a:chExt cx="6539865" cy="3077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E73D4A-D9E9-4531-A102-8848629CC7E7}"/>
                </a:ext>
              </a:extLst>
            </p:cNvPr>
            <p:cNvSpPr txBox="1"/>
            <p:nvPr/>
          </p:nvSpPr>
          <p:spPr>
            <a:xfrm>
              <a:off x="663575" y="7833573"/>
              <a:ext cx="6232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>
                  <a:solidFill>
                    <a:srgbClr val="E30514"/>
                  </a:solidFill>
                </a:rPr>
                <a:t>CONTACT</a:t>
              </a:r>
              <a:endParaRPr lang="en-GB" sz="1400" b="1" dirty="0">
                <a:solidFill>
                  <a:srgbClr val="E30514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0BB4FE-FB0E-49A6-8859-7D1204529ADB}"/>
                </a:ext>
              </a:extLst>
            </p:cNvPr>
            <p:cNvCxnSpPr>
              <a:cxnSpLocks/>
            </p:cNvCxnSpPr>
            <p:nvPr/>
          </p:nvCxnSpPr>
          <p:spPr>
            <a:xfrm>
              <a:off x="549909" y="7833573"/>
              <a:ext cx="6539865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FA2EB-6C86-418E-BB53-DED2BDF12A33}"/>
              </a:ext>
            </a:extLst>
          </p:cNvPr>
          <p:cNvGrpSpPr/>
          <p:nvPr/>
        </p:nvGrpSpPr>
        <p:grpSpPr>
          <a:xfrm>
            <a:off x="549909" y="9098264"/>
            <a:ext cx="6539865" cy="307777"/>
            <a:chOff x="549909" y="8742664"/>
            <a:chExt cx="6539865" cy="3077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B0C301-3434-4469-BE73-F875E372C952}"/>
                </a:ext>
              </a:extLst>
            </p:cNvPr>
            <p:cNvSpPr txBox="1"/>
            <p:nvPr/>
          </p:nvSpPr>
          <p:spPr>
            <a:xfrm>
              <a:off x="663575" y="8742664"/>
              <a:ext cx="62325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1" dirty="0">
                  <a:solidFill>
                    <a:srgbClr val="E30514"/>
                  </a:solidFill>
                </a:rPr>
                <a:t>[APOLOGY (OPTIONAL)]</a:t>
              </a:r>
              <a:endParaRPr lang="en-GB" sz="1400" b="1" dirty="0">
                <a:solidFill>
                  <a:srgbClr val="E3051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BC5C03-2476-4421-9E4E-7A0AA9E9522B}"/>
                </a:ext>
              </a:extLst>
            </p:cNvPr>
            <p:cNvCxnSpPr>
              <a:cxnSpLocks/>
            </p:cNvCxnSpPr>
            <p:nvPr/>
          </p:nvCxnSpPr>
          <p:spPr>
            <a:xfrm>
              <a:off x="549909" y="8742664"/>
              <a:ext cx="6539865" cy="0"/>
            </a:xfrm>
            <a:prstGeom prst="line">
              <a:avLst/>
            </a:prstGeom>
            <a:ln w="12700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581FAD-5144-4A9E-BBA4-C2FF70CB1B9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055" y="1388441"/>
            <a:ext cx="6232525" cy="2436828"/>
          </a:xfrm>
          <a:ln>
            <a:solidFill>
              <a:schemeClr val="bg1">
                <a:lumMod val="85000"/>
              </a:schemeClr>
            </a:solidFill>
          </a:ln>
        </p:spPr>
      </p:sp>
    </p:spTree>
    <p:extLst>
      <p:ext uri="{BB962C8B-B14F-4D97-AF65-F5344CB8AC3E}">
        <p14:creationId xmlns:p14="http://schemas.microsoft.com/office/powerpoint/2010/main" val="274798071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all template_editable.pptx" id="{38D7C8B5-6BE7-4173-B6B2-9F7E5DEDFB64}" vid="{E4229E7D-CBE6-4023-84B2-9A19AF5C8F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https___ec.europa.eu_safety_consumers_consumers_safety_gate_effectiveRecalls_documents_Recall_template_editable_en</Template>
  <TotalTime>1</TotalTime>
  <Words>165</Words>
  <Application>Microsoft Office PowerPoint</Application>
  <PresentationFormat>Vlastná</PresentationFormat>
  <Paragraphs>15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Calibri</vt:lpstr>
      <vt:lpstr>EC Square Sans Pro</vt:lpstr>
      <vt:lpstr>Motív Office</vt:lpstr>
      <vt:lpstr>Prezentácia programu PowerPoint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Janka Kišacová</dc:creator>
  <cp:lastModifiedBy>Janka Kišacová</cp:lastModifiedBy>
  <cp:revision>1</cp:revision>
  <cp:lastPrinted>2021-07-20T08:21:52Z</cp:lastPrinted>
  <dcterms:created xsi:type="dcterms:W3CDTF">2021-09-10T08:24:44Z</dcterms:created>
  <dcterms:modified xsi:type="dcterms:W3CDTF">2021-09-10T08:25:45Z</dcterms:modified>
</cp:coreProperties>
</file>